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312" r:id="rId2"/>
    <p:sldId id="309" r:id="rId3"/>
    <p:sldId id="313" r:id="rId4"/>
    <p:sldId id="316" r:id="rId5"/>
    <p:sldId id="344" r:id="rId6"/>
    <p:sldId id="343" r:id="rId7"/>
    <p:sldId id="340" r:id="rId8"/>
    <p:sldId id="318" r:id="rId9"/>
    <p:sldId id="319" r:id="rId10"/>
    <p:sldId id="335" r:id="rId11"/>
    <p:sldId id="338" r:id="rId12"/>
    <p:sldId id="336" r:id="rId13"/>
    <p:sldId id="337" r:id="rId14"/>
    <p:sldId id="321" r:id="rId15"/>
    <p:sldId id="322" r:id="rId16"/>
    <p:sldId id="323" r:id="rId17"/>
    <p:sldId id="324" r:id="rId18"/>
    <p:sldId id="327" r:id="rId19"/>
    <p:sldId id="328" r:id="rId20"/>
    <p:sldId id="333" r:id="rId21"/>
    <p:sldId id="330" r:id="rId22"/>
    <p:sldId id="345" r:id="rId23"/>
  </p:sldIdLst>
  <p:sldSz cx="9144000" cy="6858000" type="screen4x3"/>
  <p:notesSz cx="6881813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546"/>
    <a:srgbClr val="CC0000"/>
    <a:srgbClr val="009CD4"/>
    <a:srgbClr val="F30054"/>
    <a:srgbClr val="782F8B"/>
    <a:srgbClr val="BF5FA4"/>
    <a:srgbClr val="F04F96"/>
    <a:srgbClr val="43A25E"/>
    <a:srgbClr val="FF0066"/>
    <a:srgbClr val="720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7"/>
    <p:restoredTop sz="99457" autoAdjust="0"/>
  </p:normalViewPr>
  <p:slideViewPr>
    <p:cSldViewPr>
      <p:cViewPr varScale="1">
        <p:scale>
          <a:sx n="86" d="100"/>
          <a:sy n="86" d="100"/>
        </p:scale>
        <p:origin x="139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EE04-D59C-40CB-AAAE-6A1C88ADADDE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D698E-A582-4709-A989-80C387C1A9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76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61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mailto:cibernetica.edomex@ssedomex.gob.m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717C3CC-C31F-8B4A-8352-0076D82D89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Así es &quot;Kiki challenge&quot;, el peligroso reto viral al que se sumó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407" y="689617"/>
            <a:ext cx="3020787" cy="318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Rompe cráneos', el nuevo reto viral de TikTok difícil de explicar ...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786" y="692695"/>
            <a:ext cx="6123214" cy="318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El reto del condón, la nueva práctica que triunfa en la red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76431"/>
            <a:ext cx="5868145" cy="29815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15AD3ED-6133-9643-B2BF-5166A0BA200F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23000">
                <a:schemeClr val="bg1"/>
              </a:gs>
              <a:gs pos="6000">
                <a:schemeClr val="bg1">
                  <a:alpha val="0"/>
                </a:schemeClr>
              </a:gs>
              <a:gs pos="7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C3AC54-572A-6240-9F42-EC603DC6745E}"/>
              </a:ext>
            </a:extLst>
          </p:cNvPr>
          <p:cNvSpPr txBox="1"/>
          <p:nvPr/>
        </p:nvSpPr>
        <p:spPr>
          <a:xfrm>
            <a:off x="1229033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pPr lvl="0" algn="l"/>
            <a:r>
              <a:rPr lang="es-ES" dirty="0"/>
              <a:t>Mal uso de las redes sociales </a:t>
            </a:r>
            <a:r>
              <a:rPr lang="es-ES" sz="1800" b="0" i="1" dirty="0">
                <a:solidFill>
                  <a:srgbClr val="EE2546"/>
                </a:solidFill>
                <a:effectLst/>
                <a:latin typeface="Helvetica Oblique" pitchFamily="2" charset="0"/>
                <a:cs typeface="Arial" pitchFamily="34" charset="0"/>
              </a:rPr>
              <a:t>#</a:t>
            </a:r>
            <a:r>
              <a:rPr lang="es-ES" sz="1800" b="0" i="1" dirty="0" err="1">
                <a:solidFill>
                  <a:srgbClr val="EE2546"/>
                </a:solidFill>
                <a:effectLst/>
                <a:latin typeface="Helvetica Oblique" pitchFamily="2" charset="0"/>
                <a:cs typeface="Arial" pitchFamily="34" charset="0"/>
              </a:rPr>
              <a:t>Challenge</a:t>
            </a:r>
            <a:endParaRPr lang="es-ES" sz="1800" b="0" i="1" dirty="0">
              <a:solidFill>
                <a:srgbClr val="EE2546"/>
              </a:solidFill>
              <a:effectLst/>
              <a:latin typeface="Helvetica Oblique" pitchFamily="2" charset="0"/>
              <a:cs typeface="Arial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CFBEED-9278-6043-B1D0-4DE34C9249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077072"/>
            <a:ext cx="1896328" cy="26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4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76E0A96-E728-E143-8EE7-69BC410A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87" y="-1"/>
            <a:ext cx="6439280" cy="6858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BA9FA36-CF4B-1B4D-87A0-1471154F46AC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23000">
                <a:schemeClr val="bg1"/>
              </a:gs>
              <a:gs pos="6000">
                <a:schemeClr val="bg1">
                  <a:alpha val="0"/>
                </a:schemeClr>
              </a:gs>
              <a:gs pos="7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F79FF4-506D-CF4D-B40E-0F0E761733FA}"/>
              </a:ext>
            </a:extLst>
          </p:cNvPr>
          <p:cNvSpPr txBox="1"/>
          <p:nvPr/>
        </p:nvSpPr>
        <p:spPr>
          <a:xfrm>
            <a:off x="1229033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r>
              <a:rPr lang="es-ES" dirty="0" err="1">
                <a:cs typeface="Arial" pitchFamily="34" charset="0"/>
              </a:rPr>
              <a:t>Fake</a:t>
            </a:r>
            <a:r>
              <a:rPr lang="es-ES" dirty="0">
                <a:cs typeface="Arial" pitchFamily="34" charset="0"/>
              </a:rPr>
              <a:t> News</a:t>
            </a:r>
          </a:p>
        </p:txBody>
      </p:sp>
    </p:spTree>
    <p:extLst>
      <p:ext uri="{BB962C8B-B14F-4D97-AF65-F5344CB8AC3E}">
        <p14:creationId xmlns:p14="http://schemas.microsoft.com/office/powerpoint/2010/main" val="424210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lcalde rechaza rumor de agua envenenada en Almoloya de Juárez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8604" y="764537"/>
            <a:ext cx="4571999" cy="301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Lo más viral en memes por coronavirus y la cuarentena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64536"/>
            <a:ext cx="4571999" cy="301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oronavirus México. Habitantes de Otzolotepec agreden a policías ...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789040"/>
            <a:ext cx="4571999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Queman carroza fúnebre en la carretera Toluca Villa Victoria ..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99" y="3789040"/>
            <a:ext cx="4572000" cy="3068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16E5F16-BB66-D042-B636-2F47015C7CD9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23000">
                <a:schemeClr val="bg1"/>
              </a:gs>
              <a:gs pos="6000">
                <a:schemeClr val="bg1">
                  <a:alpha val="0"/>
                </a:schemeClr>
              </a:gs>
              <a:gs pos="7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9288269-BAA3-F24E-AF75-2C1379432E12}"/>
              </a:ext>
            </a:extLst>
          </p:cNvPr>
          <p:cNvSpPr txBox="1"/>
          <p:nvPr/>
        </p:nvSpPr>
        <p:spPr>
          <a:xfrm>
            <a:off x="1229029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r>
              <a:rPr lang="es-ES" dirty="0" err="1">
                <a:cs typeface="Arial" pitchFamily="34" charset="0"/>
              </a:rPr>
              <a:t>Fake</a:t>
            </a:r>
            <a:r>
              <a:rPr lang="es-ES" dirty="0">
                <a:cs typeface="Arial" pitchFamily="34" charset="0"/>
              </a:rPr>
              <a:t> News</a:t>
            </a:r>
          </a:p>
        </p:txBody>
      </p:sp>
    </p:spTree>
    <p:extLst>
      <p:ext uri="{BB962C8B-B14F-4D97-AF65-F5344CB8AC3E}">
        <p14:creationId xmlns:p14="http://schemas.microsoft.com/office/powerpoint/2010/main" val="43863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Coronavirus Familiares filman cuerpos apilados en Hospital de ..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" y="764538"/>
            <a:ext cx="3177741" cy="244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aniel's tweet - &quot;Circula en la carretera #Villahermosa - Frontera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097" y="764538"/>
            <a:ext cx="3050896" cy="25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C:\Users\TOSHIBA\Documents\tra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" y="3212976"/>
            <a:ext cx="5053881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Colombia comienza prueba de la red 5G para combatir el coronaviru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772" y="764538"/>
            <a:ext cx="3042294" cy="24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7ACE838-B595-8341-BF51-3623B27EA719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23000">
                <a:schemeClr val="bg1"/>
              </a:gs>
              <a:gs pos="6000">
                <a:schemeClr val="bg1">
                  <a:alpha val="0"/>
                </a:schemeClr>
              </a:gs>
              <a:gs pos="7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362AEE-F90C-F646-AEAB-46D010631A9D}"/>
              </a:ext>
            </a:extLst>
          </p:cNvPr>
          <p:cNvSpPr txBox="1"/>
          <p:nvPr/>
        </p:nvSpPr>
        <p:spPr>
          <a:xfrm>
            <a:off x="1229029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r>
              <a:rPr lang="es-ES" dirty="0" err="1">
                <a:cs typeface="Arial" pitchFamily="34" charset="0"/>
              </a:rPr>
              <a:t>Fake</a:t>
            </a:r>
            <a:r>
              <a:rPr lang="es-ES" dirty="0">
                <a:cs typeface="Arial" pitchFamily="34" charset="0"/>
              </a:rPr>
              <a:t> News</a:t>
            </a:r>
          </a:p>
        </p:txBody>
      </p:sp>
      <p:pic>
        <p:nvPicPr>
          <p:cNvPr id="13" name="Imagen 12" descr="C:\Users\TOSHIBA\Documents\tra3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3866" y="3212976"/>
            <a:ext cx="4090127" cy="364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51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00C3C5-C2FF-0A4B-84FF-237E335A62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3"/>
            <a:ext cx="9177124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6176214-2E2C-C844-AA53-5D701170992A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23000">
                <a:schemeClr val="bg1"/>
              </a:gs>
              <a:gs pos="6000">
                <a:schemeClr val="bg1">
                  <a:alpha val="0"/>
                </a:schemeClr>
              </a:gs>
              <a:gs pos="7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EA4530-041D-C041-A04D-9C28BECBACD3}"/>
              </a:ext>
            </a:extLst>
          </p:cNvPr>
          <p:cNvSpPr txBox="1"/>
          <p:nvPr/>
        </p:nvSpPr>
        <p:spPr>
          <a:xfrm>
            <a:off x="1229029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r>
              <a:rPr lang="es-ES" dirty="0">
                <a:latin typeface="Arial" pitchFamily="34" charset="0"/>
                <a:cs typeface="Arial" pitchFamily="34" charset="0"/>
              </a:rPr>
              <a:t>Cultura cívica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13DF5D-C1B3-F443-9831-FBA503F00540}"/>
              </a:ext>
            </a:extLst>
          </p:cNvPr>
          <p:cNvSpPr txBox="1"/>
          <p:nvPr/>
        </p:nvSpPr>
        <p:spPr>
          <a:xfrm>
            <a:off x="4355976" y="3399763"/>
            <a:ext cx="4788024" cy="3456384"/>
          </a:xfrm>
          <a:prstGeom prst="rect">
            <a:avLst/>
          </a:prstGeom>
          <a:gradFill>
            <a:gsLst>
              <a:gs pos="16000">
                <a:schemeClr val="bg1">
                  <a:alpha val="69000"/>
                </a:schemeClr>
              </a:gs>
              <a:gs pos="0">
                <a:schemeClr val="bg1">
                  <a:alpha val="0"/>
                </a:schemeClr>
              </a:gs>
              <a:gs pos="88000">
                <a:srgbClr val="FFFFFF">
                  <a:alpha val="62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</a:rPr>
              <a:t>Es un sistema  de valores, actitudes, conocimientos y habilidades que llevan a las personas a involucrarse de manera activa en la construcción del bienestar colectivo</a:t>
            </a:r>
          </a:p>
          <a:p>
            <a:pPr algn="r"/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(Armando Hernández)</a:t>
            </a: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3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6281951-0571-6246-A6F0-734E4F288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4FE03FD-38BD-7E48-8C36-D568380A325D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13000">
                <a:schemeClr val="bg1"/>
              </a:gs>
              <a:gs pos="0">
                <a:schemeClr val="bg1">
                  <a:alpha val="0"/>
                </a:schemeClr>
              </a:gs>
              <a:gs pos="8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DA9AEC-DCFE-494F-BC73-08FE7F67472E}"/>
              </a:ext>
            </a:extLst>
          </p:cNvPr>
          <p:cNvSpPr txBox="1"/>
          <p:nvPr/>
        </p:nvSpPr>
        <p:spPr>
          <a:xfrm>
            <a:off x="1003476" y="241318"/>
            <a:ext cx="713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r>
              <a:rPr lang="es-ES" dirty="0">
                <a:latin typeface="Arial" pitchFamily="34" charset="0"/>
                <a:cs typeface="Arial" pitchFamily="34" charset="0"/>
              </a:rPr>
              <a:t>Elementos que integran la cultura cívica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24B9893-4347-7541-ADFB-91B62599F237}"/>
              </a:ext>
            </a:extLst>
          </p:cNvPr>
          <p:cNvSpPr/>
          <p:nvPr/>
        </p:nvSpPr>
        <p:spPr>
          <a:xfrm>
            <a:off x="0" y="1988840"/>
            <a:ext cx="9144000" cy="400110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Cultura de legalidad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B4DAEF1-6B3F-4248-A51B-D249D22C91C0}"/>
              </a:ext>
            </a:extLst>
          </p:cNvPr>
          <p:cNvSpPr/>
          <p:nvPr/>
        </p:nvSpPr>
        <p:spPr>
          <a:xfrm>
            <a:off x="0" y="2670252"/>
            <a:ext cx="9144000" cy="40011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Transparencia, rendición de cuentas y combate a la corrupción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BAC5CDF-894A-0140-8574-D09EE3CF5E3F}"/>
              </a:ext>
            </a:extLst>
          </p:cNvPr>
          <p:cNvSpPr/>
          <p:nvPr/>
        </p:nvSpPr>
        <p:spPr>
          <a:xfrm>
            <a:off x="0" y="3351664"/>
            <a:ext cx="9144000" cy="400110"/>
          </a:xfrm>
          <a:prstGeom prst="rect">
            <a:avLst/>
          </a:prstGeom>
          <a:solidFill>
            <a:srgbClr val="00B050">
              <a:alpha val="9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Cultura de paz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4CECD4F-4450-4946-AB5D-071C9722FF5F}"/>
              </a:ext>
            </a:extLst>
          </p:cNvPr>
          <p:cNvSpPr/>
          <p:nvPr/>
        </p:nvSpPr>
        <p:spPr>
          <a:xfrm>
            <a:off x="0" y="4033076"/>
            <a:ext cx="9144000" cy="400110"/>
          </a:xfrm>
          <a:prstGeom prst="rect">
            <a:avLst/>
          </a:prstGeom>
          <a:solidFill>
            <a:srgbClr val="7030A0">
              <a:alpha val="9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Valores democráticos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B34117D-19E0-BE47-BAF5-E52A80CF5AAD}"/>
              </a:ext>
            </a:extLst>
          </p:cNvPr>
          <p:cNvSpPr/>
          <p:nvPr/>
        </p:nvSpPr>
        <p:spPr>
          <a:xfrm>
            <a:off x="8672" y="4714488"/>
            <a:ext cx="9135328" cy="400110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Participación ciudadana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DA3CA13-FE6A-6645-B75D-F302FA2B0452}"/>
              </a:ext>
            </a:extLst>
          </p:cNvPr>
          <p:cNvSpPr/>
          <p:nvPr/>
        </p:nvSpPr>
        <p:spPr>
          <a:xfrm>
            <a:off x="-1" y="5395898"/>
            <a:ext cx="9135328" cy="40011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91922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34BCDAC-6F5D-D245-A86E-CAE84D407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6 Rectángulo redondeado"/>
          <p:cNvSpPr/>
          <p:nvPr/>
        </p:nvSpPr>
        <p:spPr>
          <a:xfrm>
            <a:off x="1036822" y="2301356"/>
            <a:ext cx="1080120" cy="439248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Universalidad</a:t>
            </a:r>
          </a:p>
        </p:txBody>
      </p:sp>
      <p:sp>
        <p:nvSpPr>
          <p:cNvPr id="4" name="7 Rectángulo redondeado"/>
          <p:cNvSpPr/>
          <p:nvPr/>
        </p:nvSpPr>
        <p:spPr>
          <a:xfrm>
            <a:off x="3055120" y="2301354"/>
            <a:ext cx="1080120" cy="439248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Interdependencia</a:t>
            </a:r>
          </a:p>
        </p:txBody>
      </p:sp>
      <p:sp>
        <p:nvSpPr>
          <p:cNvPr id="5" name="8 Rectángulo redondeado"/>
          <p:cNvSpPr/>
          <p:nvPr/>
        </p:nvSpPr>
        <p:spPr>
          <a:xfrm>
            <a:off x="5001974" y="2301354"/>
            <a:ext cx="1080120" cy="4392488"/>
          </a:xfrm>
          <a:prstGeom prst="roundRect">
            <a:avLst/>
          </a:prstGeom>
          <a:solidFill>
            <a:srgbClr val="FFFF00">
              <a:alpha val="8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Indivisibilidad</a:t>
            </a:r>
          </a:p>
        </p:txBody>
      </p:sp>
      <p:sp>
        <p:nvSpPr>
          <p:cNvPr id="6" name="9 Rectángulo redondeado"/>
          <p:cNvSpPr/>
          <p:nvPr/>
        </p:nvSpPr>
        <p:spPr>
          <a:xfrm>
            <a:off x="7020272" y="2301359"/>
            <a:ext cx="1080120" cy="4392483"/>
          </a:xfrm>
          <a:prstGeom prst="roundRect">
            <a:avLst/>
          </a:prstGeom>
          <a:solidFill>
            <a:srgbClr val="92D050">
              <a:alpha val="92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Progresividad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EBB33D-CC03-1D4C-9CF2-1FC741EBC25D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13000">
                <a:schemeClr val="bg1"/>
              </a:gs>
              <a:gs pos="0">
                <a:schemeClr val="bg1">
                  <a:alpha val="0"/>
                </a:schemeClr>
              </a:gs>
              <a:gs pos="8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FE4675-EECC-8C4C-B6D2-4DE0DF95EB71}"/>
              </a:ext>
            </a:extLst>
          </p:cNvPr>
          <p:cNvSpPr txBox="1"/>
          <p:nvPr/>
        </p:nvSpPr>
        <p:spPr>
          <a:xfrm>
            <a:off x="1003476" y="241318"/>
            <a:ext cx="713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 Derechos Humanos </a:t>
            </a: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cs typeface="Arial" pitchFamily="34" charset="0"/>
              </a:rPr>
              <a:t> </a:t>
            </a:r>
            <a:r>
              <a:rPr lang="es-ES" sz="1600" b="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Helvetica Light" panose="020B0403020202020204" pitchFamily="34" charset="0"/>
                <a:cs typeface="Arial" pitchFamily="34" charset="0"/>
              </a:rPr>
              <a:t>(CNDH</a:t>
            </a:r>
            <a:r>
              <a:rPr lang="es-ES" sz="1800" b="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Helvetica Light" panose="020B0403020202020204" pitchFamily="34" charset="0"/>
                <a:cs typeface="Arial" pitchFamily="34" charset="0"/>
              </a:rPr>
              <a:t>) </a:t>
            </a:r>
            <a:r>
              <a:rPr lang="es-ES" sz="2400" b="0" i="1" dirty="0">
                <a:latin typeface="Helvetica Light" panose="020B0403020202020204" pitchFamily="34" charset="0"/>
                <a:cs typeface="Arial" pitchFamily="34" charset="0"/>
              </a:rPr>
              <a:t> </a:t>
            </a:r>
            <a:endParaRPr lang="es-ES" b="0" i="1" dirty="0">
              <a:latin typeface="Helvetica Light" panose="020B04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4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E47566F-BA41-FF4F-8F1E-807DA24A3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5 Proceso alternativo"/>
          <p:cNvSpPr/>
          <p:nvPr/>
        </p:nvSpPr>
        <p:spPr>
          <a:xfrm>
            <a:off x="251520" y="1124744"/>
            <a:ext cx="4248472" cy="223628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>
              <a:solidFill>
                <a:schemeClr val="tx1"/>
              </a:solidFill>
              <a:latin typeface="Helvetica" pitchFamily="2" charset="0"/>
              <a:cs typeface="Arial" pitchFamily="34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latin typeface="Helvetica" pitchFamily="2" charset="0"/>
                <a:cs typeface="Arial" pitchFamily="34" charset="0"/>
              </a:rPr>
              <a:t>Es el derecho que tiene cada ser humano de ser respetado y valorado como ser individual y social, con sus características  y condiciones particulares, por el sólo hecho de ser persona. </a:t>
            </a:r>
          </a:p>
          <a:p>
            <a:pPr algn="r"/>
            <a:r>
              <a:rPr lang="es-ES" sz="1400" i="1" dirty="0">
                <a:solidFill>
                  <a:schemeClr val="tx1"/>
                </a:solidFill>
                <a:latin typeface="Helvetica" pitchFamily="2" charset="0"/>
                <a:cs typeface="Arial" pitchFamily="34" charset="0"/>
              </a:rPr>
              <a:t>(CODHEM)</a:t>
            </a:r>
          </a:p>
          <a:p>
            <a:pPr algn="ctr"/>
            <a:endParaRPr lang="es-ES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" name="6 Proceso alternativo"/>
          <p:cNvSpPr/>
          <p:nvPr/>
        </p:nvSpPr>
        <p:spPr>
          <a:xfrm>
            <a:off x="755576" y="3861048"/>
            <a:ext cx="3240360" cy="1043188"/>
          </a:xfrm>
          <a:prstGeom prst="flowChartAlternateProcess">
            <a:avLst/>
          </a:prstGeom>
          <a:solidFill>
            <a:schemeClr val="accent2">
              <a:lumMod val="50000"/>
              <a:alpha val="9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Declaración Universal de los Derechos Humanos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Articulo 1º</a:t>
            </a:r>
          </a:p>
        </p:txBody>
      </p:sp>
      <p:sp>
        <p:nvSpPr>
          <p:cNvPr id="5" name="7 Proceso alternativo"/>
          <p:cNvSpPr/>
          <p:nvPr/>
        </p:nvSpPr>
        <p:spPr>
          <a:xfrm>
            <a:off x="755576" y="5337212"/>
            <a:ext cx="3240360" cy="1043188"/>
          </a:xfrm>
          <a:prstGeom prst="flowChartAlternateProcess">
            <a:avLst/>
          </a:prstGeom>
          <a:solidFill>
            <a:schemeClr val="accent2">
              <a:lumMod val="50000"/>
              <a:alpha val="9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Constitución Política de los Estados Unidos Mexicanos</a:t>
            </a:r>
          </a:p>
          <a:p>
            <a:pPr algn="ctr"/>
            <a:r>
              <a:rPr lang="es-ES" sz="19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Articulo 1º</a:t>
            </a:r>
          </a:p>
        </p:txBody>
      </p:sp>
      <p:sp>
        <p:nvSpPr>
          <p:cNvPr id="6" name="5 Proceso alternativo"/>
          <p:cNvSpPr/>
          <p:nvPr/>
        </p:nvSpPr>
        <p:spPr>
          <a:xfrm>
            <a:off x="4868815" y="1124744"/>
            <a:ext cx="4032448" cy="22362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Helvetica" pitchFamily="2" charset="0"/>
                <a:cs typeface="Arial" pitchFamily="34" charset="0"/>
              </a:rPr>
              <a:t>En la dimensión individual es el derecho de cada persona a expresar sus ideas, y en la colectiva consiste  en el derecho de la sociedad a buscar, recibir y expresar ideas por cualquier medio</a:t>
            </a:r>
          </a:p>
          <a:p>
            <a:pPr algn="r"/>
            <a:r>
              <a:rPr lang="es-ES" sz="1400" i="1" dirty="0">
                <a:solidFill>
                  <a:schemeClr val="tx1"/>
                </a:solidFill>
                <a:latin typeface="Helvetica" pitchFamily="2" charset="0"/>
                <a:cs typeface="Arial" pitchFamily="34" charset="0"/>
              </a:rPr>
              <a:t>(CODHEM)   </a:t>
            </a:r>
          </a:p>
        </p:txBody>
      </p:sp>
      <p:sp>
        <p:nvSpPr>
          <p:cNvPr id="7" name="9 Proceso alternativo"/>
          <p:cNvSpPr/>
          <p:nvPr/>
        </p:nvSpPr>
        <p:spPr>
          <a:xfrm>
            <a:off x="5264859" y="5317329"/>
            <a:ext cx="3240360" cy="108295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Declaración Universal de los Derechos Humanos</a:t>
            </a:r>
          </a:p>
          <a:p>
            <a:pPr algn="ctr"/>
            <a:r>
              <a:rPr lang="es-ES" sz="19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Articulo 19º</a:t>
            </a:r>
          </a:p>
        </p:txBody>
      </p:sp>
      <p:sp>
        <p:nvSpPr>
          <p:cNvPr id="8" name="8 Proceso alternativo"/>
          <p:cNvSpPr/>
          <p:nvPr/>
        </p:nvSpPr>
        <p:spPr>
          <a:xfrm>
            <a:off x="5264859" y="3861048"/>
            <a:ext cx="3240360" cy="104318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Constitución Política de los Estados Unidos Mexicanos </a:t>
            </a:r>
          </a:p>
          <a:p>
            <a:pPr algn="ctr"/>
            <a:r>
              <a:rPr lang="es-ES" sz="19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Articulo 6º y 7º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3D91E69-0214-844F-B3EB-EFFBEA1BA9EF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13000">
                <a:schemeClr val="bg1"/>
              </a:gs>
              <a:gs pos="0">
                <a:schemeClr val="bg1">
                  <a:alpha val="0"/>
                </a:schemeClr>
              </a:gs>
              <a:gs pos="8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9" name="4 CuadroTexto"/>
          <p:cNvSpPr txBox="1"/>
          <p:nvPr/>
        </p:nvSpPr>
        <p:spPr>
          <a:xfrm>
            <a:off x="395536" y="3233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Helvetica" pitchFamily="2" charset="0"/>
                <a:cs typeface="Arial" pitchFamily="34" charset="0"/>
              </a:rPr>
              <a:t>Dignidad Humana</a:t>
            </a:r>
          </a:p>
        </p:txBody>
      </p:sp>
      <p:sp>
        <p:nvSpPr>
          <p:cNvPr id="10" name="4 CuadroTexto"/>
          <p:cNvSpPr txBox="1"/>
          <p:nvPr/>
        </p:nvSpPr>
        <p:spPr>
          <a:xfrm>
            <a:off x="5012831" y="3233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Helvetica" pitchFamily="2" charset="0"/>
                <a:cs typeface="Arial" pitchFamily="34" charset="0"/>
              </a:rPr>
              <a:t>Libertad de expresión</a:t>
            </a:r>
          </a:p>
        </p:txBody>
      </p:sp>
    </p:spTree>
    <p:extLst>
      <p:ext uri="{BB962C8B-B14F-4D97-AF65-F5344CB8AC3E}">
        <p14:creationId xmlns:p14="http://schemas.microsoft.com/office/powerpoint/2010/main" val="253909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ADA83E5-60F4-7947-94F4-F98284AEC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1269"/>
          </a:xfrm>
          <a:prstGeom prst="rect">
            <a:avLst/>
          </a:prstGeom>
        </p:spPr>
      </p:pic>
      <p:sp>
        <p:nvSpPr>
          <p:cNvPr id="2" name="4 CuadroTexto"/>
          <p:cNvSpPr txBox="1"/>
          <p:nvPr/>
        </p:nvSpPr>
        <p:spPr>
          <a:xfrm>
            <a:off x="396534" y="1412776"/>
            <a:ext cx="29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Autorregulación</a:t>
            </a:r>
          </a:p>
        </p:txBody>
      </p:sp>
      <p:sp>
        <p:nvSpPr>
          <p:cNvPr id="3" name="4 CuadroTexto"/>
          <p:cNvSpPr txBox="1"/>
          <p:nvPr/>
        </p:nvSpPr>
        <p:spPr>
          <a:xfrm>
            <a:off x="3325662" y="1412776"/>
            <a:ext cx="285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Observancia</a:t>
            </a:r>
          </a:p>
        </p:txBody>
      </p:sp>
      <p:sp>
        <p:nvSpPr>
          <p:cNvPr id="4" name="4 CuadroTexto"/>
          <p:cNvSpPr txBox="1"/>
          <p:nvPr/>
        </p:nvSpPr>
        <p:spPr>
          <a:xfrm>
            <a:off x="6156176" y="1415100"/>
            <a:ext cx="261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Cumplimiento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C03F2FE-B58F-E54D-B004-52AC6430BA57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13000">
                <a:schemeClr val="bg1"/>
              </a:gs>
              <a:gs pos="0">
                <a:schemeClr val="bg1">
                  <a:alpha val="0"/>
                </a:schemeClr>
              </a:gs>
              <a:gs pos="8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2CF013-6490-974B-A655-4F8EAD85C57B}"/>
              </a:ext>
            </a:extLst>
          </p:cNvPr>
          <p:cNvSpPr txBox="1"/>
          <p:nvPr/>
        </p:nvSpPr>
        <p:spPr>
          <a:xfrm>
            <a:off x="1003476" y="241318"/>
            <a:ext cx="713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pPr lvl="0"/>
            <a:r>
              <a:rPr lang="es-ES" dirty="0">
                <a:solidFill>
                  <a:srgbClr val="EE2546"/>
                </a:solidFill>
                <a:latin typeface="Arial" pitchFamily="34" charset="0"/>
                <a:cs typeface="Arial" pitchFamily="34" charset="0"/>
              </a:rPr>
              <a:t>¿Hacia dónde vamos?</a:t>
            </a:r>
          </a:p>
        </p:txBody>
      </p:sp>
    </p:spTree>
    <p:extLst>
      <p:ext uri="{BB962C8B-B14F-4D97-AF65-F5344CB8AC3E}">
        <p14:creationId xmlns:p14="http://schemas.microsoft.com/office/powerpoint/2010/main" val="4067691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FAF8E84-3775-4744-88B8-B8F1D386E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5 Rectángulo redondeado"/>
          <p:cNvSpPr/>
          <p:nvPr/>
        </p:nvSpPr>
        <p:spPr>
          <a:xfrm>
            <a:off x="971600" y="1700808"/>
            <a:ext cx="3528392" cy="114933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Proyecto de Ley para Prevenir y sancionar los delitos informáticos</a:t>
            </a:r>
          </a:p>
        </p:txBody>
      </p:sp>
      <p:sp>
        <p:nvSpPr>
          <p:cNvPr id="4" name="6 Rectángulo redondeado"/>
          <p:cNvSpPr/>
          <p:nvPr/>
        </p:nvSpPr>
        <p:spPr>
          <a:xfrm>
            <a:off x="971600" y="3212976"/>
            <a:ext cx="3528392" cy="11521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Iniciativa de ley para sancionar conductas antisociales en San Luis Potosí</a:t>
            </a:r>
          </a:p>
        </p:txBody>
      </p:sp>
      <p:sp>
        <p:nvSpPr>
          <p:cNvPr id="5" name="7 Rectángulo redondeado"/>
          <p:cNvSpPr/>
          <p:nvPr/>
        </p:nvSpPr>
        <p:spPr>
          <a:xfrm>
            <a:off x="971600" y="4797152"/>
            <a:ext cx="3528392" cy="11521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Iniciativa de ley para sancionar conductas antisociales en Sonora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11963-67CF-FC46-AA3C-3112FA62BABE}"/>
              </a:ext>
            </a:extLst>
          </p:cNvPr>
          <p:cNvSpPr/>
          <p:nvPr/>
        </p:nvSpPr>
        <p:spPr>
          <a:xfrm>
            <a:off x="0" y="241317"/>
            <a:ext cx="9144000" cy="954107"/>
          </a:xfrm>
          <a:prstGeom prst="rect">
            <a:avLst/>
          </a:prstGeom>
          <a:gradFill>
            <a:gsLst>
              <a:gs pos="21000">
                <a:schemeClr val="bg1"/>
              </a:gs>
              <a:gs pos="10000">
                <a:schemeClr val="bg1">
                  <a:alpha val="0"/>
                </a:schemeClr>
              </a:gs>
              <a:gs pos="74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2DE482-FA06-6D41-8202-07A083FE79AC}"/>
              </a:ext>
            </a:extLst>
          </p:cNvPr>
          <p:cNvSpPr txBox="1"/>
          <p:nvPr/>
        </p:nvSpPr>
        <p:spPr>
          <a:xfrm>
            <a:off x="1003476" y="241318"/>
            <a:ext cx="7137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pPr lvl="0"/>
            <a:r>
              <a:rPr lang="es-ES" dirty="0">
                <a:latin typeface="Arial" pitchFamily="34" charset="0"/>
                <a:cs typeface="Arial" pitchFamily="34" charset="0"/>
              </a:rPr>
              <a:t>Propuestas de iniciativa de ley para tipificar conductas antisociales</a:t>
            </a:r>
            <a:endParaRPr lang="es-ES" dirty="0">
              <a:solidFill>
                <a:srgbClr val="EE25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279706-5813-1E4D-B1F1-563C84633758}"/>
              </a:ext>
            </a:extLst>
          </p:cNvPr>
          <p:cNvSpPr txBox="1"/>
          <p:nvPr/>
        </p:nvSpPr>
        <p:spPr>
          <a:xfrm>
            <a:off x="4716016" y="3718773"/>
            <a:ext cx="3312367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Martha Orta Rodríguez;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Legislatura Local.</a:t>
            </a:r>
            <a:endParaRPr lang="es-MX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1C911B-A721-0A4E-A11C-3960501AB362}"/>
              </a:ext>
            </a:extLst>
          </p:cNvPr>
          <p:cNvSpPr txBox="1"/>
          <p:nvPr/>
        </p:nvSpPr>
        <p:spPr>
          <a:xfrm>
            <a:off x="4701417" y="5302949"/>
            <a:ext cx="3312367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Selma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Gpe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. Gómez Cabrera; 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Legislatura Local.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713CF30-AD4D-E944-8D99-4AFB07160B37}"/>
              </a:ext>
            </a:extLst>
          </p:cNvPr>
          <p:cNvSpPr txBox="1"/>
          <p:nvPr/>
        </p:nvSpPr>
        <p:spPr>
          <a:xfrm>
            <a:off x="4716017" y="2203816"/>
            <a:ext cx="3312367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Omar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Fayad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Senado de la República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6012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33AE61-B1ED-804E-A59F-A26B29622D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5 Rectángulo redondeado"/>
          <p:cNvSpPr/>
          <p:nvPr/>
        </p:nvSpPr>
        <p:spPr>
          <a:xfrm>
            <a:off x="107504" y="5373216"/>
            <a:ext cx="4608512" cy="1376930"/>
          </a:xfrm>
          <a:prstGeom prst="roundRect">
            <a:avLst/>
          </a:prstGeom>
          <a:solidFill>
            <a:srgbClr val="CC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Oblique" pitchFamily="2" charset="0"/>
              </a:rPr>
              <a:t>Unión de varias personas que actúan como nodos de comunicación y generan conexiones al compartir información. </a:t>
            </a:r>
          </a:p>
          <a:p>
            <a:pPr algn="r"/>
            <a:r>
              <a:rPr lang="es-ES" sz="16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Oblique" pitchFamily="2" charset="0"/>
              </a:rPr>
              <a:t>(Octavio Islas)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569B1EF-558F-DE42-B016-2230DCD1A3AC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32000">
                <a:schemeClr val="bg1"/>
              </a:gs>
              <a:gs pos="17000">
                <a:schemeClr val="bg1">
                  <a:alpha val="0"/>
                </a:schemeClr>
              </a:gs>
              <a:gs pos="68000">
                <a:srgbClr val="FFFFFF"/>
              </a:gs>
              <a:gs pos="82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31A520-B58D-7943-9803-2DFEDC84A034}"/>
              </a:ext>
            </a:extLst>
          </p:cNvPr>
          <p:cNvSpPr txBox="1"/>
          <p:nvPr/>
        </p:nvSpPr>
        <p:spPr>
          <a:xfrm>
            <a:off x="1391265" y="241318"/>
            <a:ext cx="636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 ¿Qué son las redes sociales?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34A96F-1834-5643-8C47-D43F46C78C34}"/>
              </a:ext>
            </a:extLst>
          </p:cNvPr>
          <p:cNvSpPr txBox="1"/>
          <p:nvPr/>
        </p:nvSpPr>
        <p:spPr>
          <a:xfrm>
            <a:off x="6156176" y="5857594"/>
            <a:ext cx="2736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i="1" dirty="0">
                <a:solidFill>
                  <a:schemeClr val="bg1"/>
                </a:solidFill>
                <a:latin typeface="Helvetica Oblique" pitchFamily="2" charset="0"/>
                <a:cs typeface="Arial" pitchFamily="34" charset="0"/>
              </a:rPr>
              <a:t>¨El hombre es un ser sociable por naturaleza¨</a:t>
            </a:r>
          </a:p>
          <a:p>
            <a:pPr algn="r"/>
            <a:r>
              <a:rPr lang="es-ES" sz="16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Oblique" pitchFamily="2" charset="0"/>
              </a:rPr>
              <a:t>(Aristóteles)</a:t>
            </a:r>
            <a:endParaRPr lang="es-MX" sz="1600" i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elvetica Obliq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6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D35E2B-B256-9A4C-8979-1A011FB126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6CCE08A-BA23-9A4C-B386-9DBFAC3A5A45}"/>
              </a:ext>
            </a:extLst>
          </p:cNvPr>
          <p:cNvSpPr/>
          <p:nvPr/>
        </p:nvSpPr>
        <p:spPr>
          <a:xfrm>
            <a:off x="455122" y="1490253"/>
            <a:ext cx="4116877" cy="4536603"/>
          </a:xfrm>
          <a:prstGeom prst="rect">
            <a:avLst/>
          </a:prstGeom>
          <a:gradFill>
            <a:gsLst>
              <a:gs pos="9000">
                <a:schemeClr val="bg1">
                  <a:alpha val="45000"/>
                </a:schemeClr>
              </a:gs>
              <a:gs pos="0">
                <a:schemeClr val="bg1">
                  <a:alpha val="0"/>
                </a:schemeClr>
              </a:gs>
              <a:gs pos="90000">
                <a:srgbClr val="FFFFFF">
                  <a:alpha val="45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0136E7-C8BB-493D-A690-4A058185958F}"/>
              </a:ext>
            </a:extLst>
          </p:cNvPr>
          <p:cNvSpPr txBox="1"/>
          <p:nvPr/>
        </p:nvSpPr>
        <p:spPr>
          <a:xfrm>
            <a:off x="671891" y="1502542"/>
            <a:ext cx="37125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Helvetica" pitchFamily="2" charset="0"/>
                <a:cs typeface="Arial" panose="020B0604020202020204" pitchFamily="34" charset="0"/>
              </a:rPr>
              <a:t>En el Estado de México la </a:t>
            </a:r>
            <a:r>
              <a:rPr lang="es-MX" sz="2400" b="1" dirty="0">
                <a:latin typeface="Helvetica" pitchFamily="2" charset="0"/>
                <a:cs typeface="Arial" panose="020B0604020202020204" pitchFamily="34" charset="0"/>
              </a:rPr>
              <a:t>transmisión de imágenes, videos o textos de contenido sexual o erótico sin consentimiento</a:t>
            </a:r>
            <a:r>
              <a:rPr lang="es-MX" sz="2400" dirty="0">
                <a:latin typeface="Helvetica" pitchFamily="2" charset="0"/>
                <a:cs typeface="Arial" panose="020B0604020202020204" pitchFamily="34" charset="0"/>
              </a:rPr>
              <a:t> de la persona que en ellas aparece, es </a:t>
            </a:r>
            <a:r>
              <a:rPr lang="es-MX" sz="2400" b="1" dirty="0">
                <a:latin typeface="Helvetica" pitchFamily="2" charset="0"/>
                <a:cs typeface="Arial" panose="020B0604020202020204" pitchFamily="34" charset="0"/>
              </a:rPr>
              <a:t>tipificado como un delito en el Código Penal con sanciones de entre uno a siete años de prisión.</a:t>
            </a:r>
            <a:endParaRPr lang="es-MX" sz="2400" dirty="0"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Resultado de imagen para enviame tu pack">
            <a:extLst>
              <a:ext uri="{FF2B5EF4-FFF2-40B4-BE49-F238E27FC236}">
                <a16:creationId xmlns:a16="http://schemas.microsoft.com/office/drawing/2014/main" id="{8DEAE486-3A21-4F25-84A7-E62DD9690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7123" y="1502542"/>
            <a:ext cx="4116877" cy="45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36654D6-54FE-C74E-BB30-B09D835F4086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13000">
                <a:schemeClr val="bg1"/>
              </a:gs>
              <a:gs pos="0">
                <a:schemeClr val="bg1">
                  <a:alpha val="0"/>
                </a:schemeClr>
              </a:gs>
              <a:gs pos="8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E3B43E-0C40-3345-8902-8A2FA755839A}"/>
              </a:ext>
            </a:extLst>
          </p:cNvPr>
          <p:cNvSpPr txBox="1"/>
          <p:nvPr/>
        </p:nvSpPr>
        <p:spPr>
          <a:xfrm>
            <a:off x="1003476" y="241318"/>
            <a:ext cx="713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pPr lvl="0"/>
            <a:r>
              <a:rPr lang="es-ES" dirty="0">
                <a:solidFill>
                  <a:srgbClr val="EE2546"/>
                </a:solidFill>
                <a:latin typeface="Arial" pitchFamily="34" charset="0"/>
                <a:cs typeface="Arial" pitchFamily="34" charset="0"/>
              </a:rPr>
              <a:t>SEXTING</a:t>
            </a:r>
          </a:p>
        </p:txBody>
      </p:sp>
    </p:spTree>
    <p:extLst>
      <p:ext uri="{BB962C8B-B14F-4D97-AF65-F5344CB8AC3E}">
        <p14:creationId xmlns:p14="http://schemas.microsoft.com/office/powerpoint/2010/main" val="667909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EDCC98D-A76C-3C49-997A-CB2ED1D34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2"/>
          <a:stretch/>
        </p:blipFill>
        <p:spPr>
          <a:xfrm>
            <a:off x="0" y="-9771"/>
            <a:ext cx="9144000" cy="6877542"/>
          </a:xfrm>
          <a:prstGeom prst="rect">
            <a:avLst/>
          </a:prstGeom>
        </p:spPr>
      </p:pic>
      <p:pic>
        <p:nvPicPr>
          <p:cNvPr id="2" name="Picture 2" descr="Resultado de imagen para fgje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694" y="1340506"/>
            <a:ext cx="1526504" cy="15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6 Proceso alternativo"/>
          <p:cNvSpPr/>
          <p:nvPr/>
        </p:nvSpPr>
        <p:spPr>
          <a:xfrm>
            <a:off x="2672529" y="5125370"/>
            <a:ext cx="3168352" cy="1330071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LADA SIN COSTO  01 800 999 400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AV. Nicolás San Juan 113, Col. Ex rancho Cuauhtémoc, Toluca. </a:t>
            </a:r>
          </a:p>
          <a:p>
            <a:pPr algn="ctr"/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5" name="7 Proceso alternativo"/>
          <p:cNvSpPr/>
          <p:nvPr/>
        </p:nvSpPr>
        <p:spPr>
          <a:xfrm>
            <a:off x="2672528" y="2995949"/>
            <a:ext cx="3168352" cy="1944216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Secretaría de Seguridad Ciudadana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Unidad de Prevención e Investigación Cibernética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Contacto: </a:t>
            </a:r>
            <a:r>
              <a:rPr lang="es-ES" sz="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cibernetica.edomex@ssedomex.gob.mx</a:t>
            </a:r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8 Proceso alternativo"/>
          <p:cNvSpPr/>
          <p:nvPr/>
        </p:nvSpPr>
        <p:spPr>
          <a:xfrm>
            <a:off x="2672528" y="1556792"/>
            <a:ext cx="3168352" cy="1159985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Tels. (722) 226 16 00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José María Morelos Oriente no. 1300 Col. San Sebastián, Toluca.</a:t>
            </a:r>
          </a:p>
        </p:txBody>
      </p:sp>
      <p:pic>
        <p:nvPicPr>
          <p:cNvPr id="7" name="Picture 4" descr="Resultado de imagen para CODHE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30" y="5490963"/>
            <a:ext cx="1913632" cy="5988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A0F6303-8B37-B44F-8E5C-0DEB87AF7657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8000">
                <a:schemeClr val="bg1"/>
              </a:gs>
              <a:gs pos="0">
                <a:schemeClr val="bg1">
                  <a:alpha val="0"/>
                </a:schemeClr>
              </a:gs>
              <a:gs pos="9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2F3B77-C761-1146-A882-F9B63B04DED9}"/>
              </a:ext>
            </a:extLst>
          </p:cNvPr>
          <p:cNvSpPr txBox="1"/>
          <p:nvPr/>
        </p:nvSpPr>
        <p:spPr>
          <a:xfrm>
            <a:off x="504056" y="241318"/>
            <a:ext cx="813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r>
              <a:rPr lang="es-ES" dirty="0">
                <a:latin typeface="Arial" pitchFamily="34" charset="0"/>
                <a:cs typeface="Arial" pitchFamily="34" charset="0"/>
              </a:rPr>
              <a:t>Mecanismo inmediato en el Estado de México</a:t>
            </a:r>
            <a:endParaRPr lang="es-ES" dirty="0">
              <a:solidFill>
                <a:srgbClr val="EE254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A13D39-D30D-2F4E-B579-0041348653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130" y="3351882"/>
            <a:ext cx="1913632" cy="12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EFC981-DF8C-BB48-80C5-A6F80916C5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247" y="3847717"/>
            <a:ext cx="331230" cy="3604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3893455-99D4-824D-8D6B-34B5EE480923}"/>
              </a:ext>
            </a:extLst>
          </p:cNvPr>
          <p:cNvSpPr txBox="1"/>
          <p:nvPr/>
        </p:nvSpPr>
        <p:spPr>
          <a:xfrm>
            <a:off x="1043608" y="1412776"/>
            <a:ext cx="7632848" cy="323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5400" b="1" dirty="0">
                <a:solidFill>
                  <a:srgbClr val="D01A5F"/>
                </a:solidFill>
                <a:latin typeface="Helvetica" pitchFamily="2" charset="0"/>
              </a:rPr>
              <a:t>GRACIAS!!!</a:t>
            </a:r>
          </a:p>
          <a:p>
            <a:pPr algn="ctr">
              <a:lnSpc>
                <a:spcPct val="150000"/>
              </a:lnSpc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SUBSECRETARÍA DE DESARROLLO POLÍTICO</a:t>
            </a:r>
          </a:p>
          <a:p>
            <a:pPr algn="ctr"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DIRECCIÓN GENERAL DE DESARROLLO POLÍTICO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dirdespol2017@gmail.com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http://sdp.edomex.gob.mx/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BDE18B-1CEF-2A4F-8198-280452F9A1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725144"/>
            <a:ext cx="1847951" cy="3680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229CE4-2C2C-4F47-9927-0EAA8E3449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822" y="4247828"/>
            <a:ext cx="348655" cy="3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C3D767B-B251-D240-B8DC-EE15A27D4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DFB009B-2447-2D48-870D-39D524ABFFDC}"/>
              </a:ext>
            </a:extLst>
          </p:cNvPr>
          <p:cNvSpPr/>
          <p:nvPr/>
        </p:nvSpPr>
        <p:spPr>
          <a:xfrm>
            <a:off x="0" y="5919007"/>
            <a:ext cx="9144000" cy="946939"/>
          </a:xfrm>
          <a:prstGeom prst="rect">
            <a:avLst/>
          </a:prstGeom>
          <a:gradFill>
            <a:gsLst>
              <a:gs pos="19000">
                <a:schemeClr val="bg1"/>
              </a:gs>
              <a:gs pos="5000">
                <a:schemeClr val="bg1">
                  <a:alpha val="0"/>
                </a:schemeClr>
              </a:gs>
              <a:gs pos="80000">
                <a:srgbClr val="FFFFFF"/>
              </a:gs>
              <a:gs pos="97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45B2F38-826F-C048-9A77-4EA0D2E2423F}"/>
              </a:ext>
            </a:extLst>
          </p:cNvPr>
          <p:cNvSpPr txBox="1"/>
          <p:nvPr/>
        </p:nvSpPr>
        <p:spPr>
          <a:xfrm>
            <a:off x="1871700" y="5919007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Son</a:t>
            </a: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 plataformas digitales 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que facilitan las conexiones y la información que se genera entre las personas de una red social. (Octavio Islas)</a:t>
            </a:r>
          </a:p>
        </p:txBody>
      </p:sp>
    </p:spTree>
    <p:extLst>
      <p:ext uri="{BB962C8B-B14F-4D97-AF65-F5344CB8AC3E}">
        <p14:creationId xmlns:p14="http://schemas.microsoft.com/office/powerpoint/2010/main" val="303620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E7A7D4C-A869-1046-8015-D7C83185D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DC6A3C5-0D0D-E643-95BE-5406D1CA9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119037" cy="6858000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1AD6BE0-88EB-404F-BECD-54638AC6EE46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23000">
                <a:schemeClr val="bg1"/>
              </a:gs>
              <a:gs pos="6000">
                <a:schemeClr val="bg1">
                  <a:alpha val="0"/>
                </a:schemeClr>
              </a:gs>
              <a:gs pos="7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56FF3D-F58C-5843-B306-FBCFD3EA7D8E}"/>
              </a:ext>
            </a:extLst>
          </p:cNvPr>
          <p:cNvSpPr txBox="1"/>
          <p:nvPr/>
        </p:nvSpPr>
        <p:spPr>
          <a:xfrm>
            <a:off x="1229033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Ventajas de las redes sociales </a:t>
            </a:r>
            <a:r>
              <a:rPr 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(UNAM)</a:t>
            </a:r>
            <a:endParaRPr lang="es-MX" sz="28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54E893-381C-6A41-B2B7-D1BD3003EFC3}"/>
              </a:ext>
            </a:extLst>
          </p:cNvPr>
          <p:cNvSpPr txBox="1"/>
          <p:nvPr/>
        </p:nvSpPr>
        <p:spPr>
          <a:xfrm>
            <a:off x="4291759" y="160323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Helvetica" pitchFamily="2" charset="0"/>
                <a:cs typeface="Arial" pitchFamily="34" charset="0"/>
              </a:rPr>
              <a:t>Comunicación instantánea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47F1843-97ED-6F40-AD13-3BC0DF4467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148" y="1475924"/>
            <a:ext cx="810365" cy="6094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7CB3214-9399-784A-B0A7-6F923BFC36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757" y="2249104"/>
            <a:ext cx="819351" cy="61617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0B9449B-4B36-6B48-B2AA-32569BC1D277}"/>
              </a:ext>
            </a:extLst>
          </p:cNvPr>
          <p:cNvSpPr txBox="1"/>
          <p:nvPr/>
        </p:nvSpPr>
        <p:spPr>
          <a:xfrm>
            <a:off x="4291759" y="238752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Helvetica" pitchFamily="2" charset="0"/>
                <a:cs typeface="Arial" pitchFamily="34" charset="0"/>
              </a:rPr>
              <a:t>Oportunidades laborales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20B02C4-B7EF-5E4A-B67C-1489C896B72E}"/>
              </a:ext>
            </a:extLst>
          </p:cNvPr>
          <p:cNvSpPr txBox="1"/>
          <p:nvPr/>
        </p:nvSpPr>
        <p:spPr>
          <a:xfrm>
            <a:off x="4291759" y="3160273"/>
            <a:ext cx="353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Helvetica" pitchFamily="2" charset="0"/>
                <a:cs typeface="Arial" pitchFamily="34" charset="0"/>
              </a:rPr>
              <a:t>Información y entretenimiento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FD96E98-91DB-F042-BD83-C4129A339E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034" y="3029042"/>
            <a:ext cx="810365" cy="60941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3DFD52A-E95C-2F43-BF2B-972880B504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643" y="3802222"/>
            <a:ext cx="819351" cy="61617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AD9B0F65-3C56-294F-8ACF-1EE1C705C83B}"/>
              </a:ext>
            </a:extLst>
          </p:cNvPr>
          <p:cNvSpPr txBox="1"/>
          <p:nvPr/>
        </p:nvSpPr>
        <p:spPr>
          <a:xfrm>
            <a:off x="4291759" y="3922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Helvetica" pitchFamily="2" charset="0"/>
                <a:cs typeface="Arial" pitchFamily="34" charset="0"/>
              </a:rPr>
              <a:t>Denuncia Social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6814A80-B864-1D47-A73D-539DB5DD608F}"/>
              </a:ext>
            </a:extLst>
          </p:cNvPr>
          <p:cNvSpPr txBox="1"/>
          <p:nvPr/>
        </p:nvSpPr>
        <p:spPr>
          <a:xfrm>
            <a:off x="4291759" y="470557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Helvetica" pitchFamily="2" charset="0"/>
                <a:cs typeface="Arial" pitchFamily="34" charset="0"/>
              </a:rPr>
              <a:t>Difusión de conocimientos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9611538-ACC7-7E40-9DAF-704410B54D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263" y="4582160"/>
            <a:ext cx="810365" cy="60941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32848A0-77BF-354B-9E22-297AAC79F2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5355338"/>
            <a:ext cx="819351" cy="61617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901E385-F389-3C49-962B-8AD76125F9C4}"/>
              </a:ext>
            </a:extLst>
          </p:cNvPr>
          <p:cNvSpPr txBox="1"/>
          <p:nvPr/>
        </p:nvSpPr>
        <p:spPr>
          <a:xfrm>
            <a:off x="4291759" y="5478757"/>
            <a:ext cx="451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Helvetica" pitchFamily="2" charset="0"/>
                <a:cs typeface="Arial" pitchFamily="34" charset="0"/>
              </a:rPr>
              <a:t>Igualdad, Justicia y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311637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4FED32-1C6B-B94A-9350-2CD0C9E55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8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FAC763B-3560-A34F-B2AF-EA11BE380450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22000">
                <a:srgbClr val="EE2546"/>
              </a:gs>
              <a:gs pos="6000">
                <a:schemeClr val="bg1">
                  <a:alpha val="0"/>
                </a:schemeClr>
              </a:gs>
              <a:gs pos="75000">
                <a:srgbClr val="EE2546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CCA1B6-9523-F845-ADEA-1288B86A3260}"/>
              </a:ext>
            </a:extLst>
          </p:cNvPr>
          <p:cNvSpPr txBox="1"/>
          <p:nvPr/>
        </p:nvSpPr>
        <p:spPr>
          <a:xfrm>
            <a:off x="1229033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Gobernabilidad Democrática</a:t>
            </a:r>
          </a:p>
        </p:txBody>
      </p:sp>
      <p:sp>
        <p:nvSpPr>
          <p:cNvPr id="13" name="5 Rectángulo redondeado">
            <a:extLst>
              <a:ext uri="{FF2B5EF4-FFF2-40B4-BE49-F238E27FC236}">
                <a16:creationId xmlns:a16="http://schemas.microsoft.com/office/drawing/2014/main" id="{C85BCB43-1A18-5047-90B0-9068E1D7FF0F}"/>
              </a:ext>
            </a:extLst>
          </p:cNvPr>
          <p:cNvSpPr/>
          <p:nvPr/>
        </p:nvSpPr>
        <p:spPr>
          <a:xfrm>
            <a:off x="683568" y="2834352"/>
            <a:ext cx="3636912" cy="954688"/>
          </a:xfrm>
          <a:prstGeom prst="roundRect">
            <a:avLst/>
          </a:prstGeom>
          <a:solidFill>
            <a:srgbClr val="EE254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100" i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elvetica Oblique" pitchFamily="2" charset="0"/>
            </a:endParaRPr>
          </a:p>
        </p:txBody>
      </p:sp>
      <p:sp>
        <p:nvSpPr>
          <p:cNvPr id="14" name="5 Rectángulo redondeado">
            <a:extLst>
              <a:ext uri="{FF2B5EF4-FFF2-40B4-BE49-F238E27FC236}">
                <a16:creationId xmlns:a16="http://schemas.microsoft.com/office/drawing/2014/main" id="{9341EB86-3FDD-C84D-ACFC-CA80F3C55E8C}"/>
              </a:ext>
            </a:extLst>
          </p:cNvPr>
          <p:cNvSpPr/>
          <p:nvPr/>
        </p:nvSpPr>
        <p:spPr>
          <a:xfrm>
            <a:off x="4734526" y="2834352"/>
            <a:ext cx="3636912" cy="954688"/>
          </a:xfrm>
          <a:prstGeom prst="roundRect">
            <a:avLst/>
          </a:prstGeom>
          <a:solidFill>
            <a:srgbClr val="EE254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100" i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elvetica Oblique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8CB96B7-BFD6-D144-82AA-9B6D67DB8FD3}"/>
              </a:ext>
            </a:extLst>
          </p:cNvPr>
          <p:cNvSpPr/>
          <p:nvPr/>
        </p:nvSpPr>
        <p:spPr>
          <a:xfrm>
            <a:off x="467544" y="2276872"/>
            <a:ext cx="3932930" cy="523220"/>
          </a:xfrm>
          <a:prstGeom prst="rect">
            <a:avLst/>
          </a:prstGeom>
          <a:gradFill>
            <a:gsLst>
              <a:gs pos="15000">
                <a:schemeClr val="bg1"/>
              </a:gs>
              <a:gs pos="0">
                <a:schemeClr val="bg1">
                  <a:alpha val="0"/>
                </a:schemeClr>
              </a:gs>
              <a:gs pos="79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44AA8E-D82F-A44B-9671-6E95BE6FAB48}"/>
              </a:ext>
            </a:extLst>
          </p:cNvPr>
          <p:cNvSpPr txBox="1"/>
          <p:nvPr/>
        </p:nvSpPr>
        <p:spPr>
          <a:xfrm>
            <a:off x="692569" y="2276872"/>
            <a:ext cx="3618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EE2546"/>
                </a:solidFill>
                <a:latin typeface="Helvetica" pitchFamily="2" charset="0"/>
                <a:cs typeface="Arial" pitchFamily="34" charset="0"/>
              </a:rPr>
              <a:t>Gobernabilidad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Condiciones favorables para la acción de gobierno, con estricto respeto de las leyes.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55D78E-BC38-B949-ACC8-C1B4C4A47776}"/>
              </a:ext>
            </a:extLst>
          </p:cNvPr>
          <p:cNvSpPr/>
          <p:nvPr/>
        </p:nvSpPr>
        <p:spPr>
          <a:xfrm>
            <a:off x="4734524" y="2300623"/>
            <a:ext cx="3636913" cy="523220"/>
          </a:xfrm>
          <a:prstGeom prst="rect">
            <a:avLst/>
          </a:prstGeom>
          <a:gradFill>
            <a:gsLst>
              <a:gs pos="15000">
                <a:schemeClr val="bg1"/>
              </a:gs>
              <a:gs pos="0">
                <a:schemeClr val="bg1">
                  <a:alpha val="0"/>
                </a:schemeClr>
              </a:gs>
              <a:gs pos="79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8DA60BD-4F50-7642-B89E-A8064A33F37B}"/>
              </a:ext>
            </a:extLst>
          </p:cNvPr>
          <p:cNvSpPr txBox="1"/>
          <p:nvPr/>
        </p:nvSpPr>
        <p:spPr>
          <a:xfrm>
            <a:off x="4743527" y="2276872"/>
            <a:ext cx="3618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EE2546"/>
                </a:solidFill>
                <a:latin typeface="Helvetica" pitchFamily="2" charset="0"/>
                <a:cs typeface="Arial" pitchFamily="34" charset="0"/>
              </a:rPr>
              <a:t>Gobernanza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Sinergia entre Gobierno y Sociedad para la estructuración de políticas públicas.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0D41C1C-6EF7-7C4E-AEE5-591993D47036}"/>
              </a:ext>
            </a:extLst>
          </p:cNvPr>
          <p:cNvSpPr/>
          <p:nvPr/>
        </p:nvSpPr>
        <p:spPr>
          <a:xfrm>
            <a:off x="1475656" y="5335634"/>
            <a:ext cx="6029549" cy="613646"/>
          </a:xfrm>
          <a:prstGeom prst="rect">
            <a:avLst/>
          </a:prstGeom>
          <a:gradFill>
            <a:gsLst>
              <a:gs pos="15000">
                <a:schemeClr val="bg1">
                  <a:alpha val="92000"/>
                </a:schemeClr>
              </a:gs>
              <a:gs pos="0">
                <a:schemeClr val="bg1">
                  <a:alpha val="0"/>
                </a:schemeClr>
              </a:gs>
              <a:gs pos="91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91679" y="522920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EE2546"/>
                </a:solidFill>
                <a:latin typeface="Helvetica" pitchFamily="2" charset="0"/>
                <a:cs typeface="Arial" panose="020B0604020202020204" pitchFamily="34" charset="0"/>
              </a:rPr>
              <a:t>Estado de Derecho</a:t>
            </a:r>
          </a:p>
        </p:txBody>
      </p:sp>
    </p:spTree>
    <p:extLst>
      <p:ext uri="{BB962C8B-B14F-4D97-AF65-F5344CB8AC3E}">
        <p14:creationId xmlns:p14="http://schemas.microsoft.com/office/powerpoint/2010/main" val="2290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4CD185-EE02-2F46-BE34-40F6B7CF9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76DAE20-4E68-6E4F-8DF6-7657720E25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024" y="3557725"/>
            <a:ext cx="3333144" cy="20280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B30900-F1DC-F949-8FD4-8BE536862F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44" y="4302945"/>
            <a:ext cx="2752934" cy="311954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DBE06EC-6019-FD4E-B015-75F7598629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6485" y="3429000"/>
            <a:ext cx="3077516" cy="211480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7092280" y="6443557"/>
            <a:ext cx="194421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U-</a:t>
            </a:r>
            <a:r>
              <a:rPr lang="es-MX" sz="82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</a:t>
            </a:r>
            <a:r>
              <a:rPr lang="es-MX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Internet Corporation for Assigned Names and Numbers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475176" y="5531090"/>
            <a:ext cx="226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Gobernanza digital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048344" y="5707491"/>
            <a:ext cx="264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Participación ciudadana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758092" y="6490441"/>
            <a:ext cx="1409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Información</a:t>
            </a:r>
            <a:endParaRPr lang="es-MX" sz="1200" dirty="0">
              <a:solidFill>
                <a:schemeClr val="bg1"/>
              </a:solidFill>
              <a:latin typeface="Helvetica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60185" y="3388449"/>
            <a:ext cx="1802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Gobierno</a:t>
            </a:r>
            <a:r>
              <a:rPr lang="es-MX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 digital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39B611D-1591-084D-AE16-F915C5935E28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23000">
                <a:schemeClr val="bg1"/>
              </a:gs>
              <a:gs pos="6000">
                <a:schemeClr val="bg1">
                  <a:alpha val="0"/>
                </a:schemeClr>
              </a:gs>
              <a:gs pos="7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0A1F31-6D15-864D-B29B-E3E3D18B0D24}"/>
              </a:ext>
            </a:extLst>
          </p:cNvPr>
          <p:cNvSpPr txBox="1"/>
          <p:nvPr/>
        </p:nvSpPr>
        <p:spPr>
          <a:xfrm>
            <a:off x="1229033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¿Qué es la gobernanza digital?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CA104C-3166-D943-8A55-E09EF84E917F}"/>
              </a:ext>
            </a:extLst>
          </p:cNvPr>
          <p:cNvSpPr txBox="1"/>
          <p:nvPr/>
        </p:nvSpPr>
        <p:spPr>
          <a:xfrm>
            <a:off x="3500153" y="1288750"/>
            <a:ext cx="539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el uso de las tecnologías de la información y las comunicaciones para la elaboración de mecanismos que ayuden a buscar soluciones conjuntas entre gobierno y sociedad.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6DC628C-AE36-F148-B94C-C7BCF5F86B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36" y="4003954"/>
            <a:ext cx="761425" cy="7614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A141920-BF74-A34B-BD65-4960230BD0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918" y="4499837"/>
            <a:ext cx="761426" cy="76142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EA851B05-623E-5C4E-A195-26B78207CC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82" y="4638334"/>
            <a:ext cx="761426" cy="54178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89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1EB7D8-6738-0947-B185-5D0D68115C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718" y="764538"/>
            <a:ext cx="4606282" cy="60934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96DE31A-3822-FE40-955A-748AA27B2C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8999"/>
            <a:ext cx="4537719" cy="34290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0DE9C4-DEA5-5B48-A778-1EF7EF3D68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535"/>
            <a:ext cx="4537718" cy="309651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18DB1AC-6B37-354B-8F8F-9F30F48DEDD2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23000">
                <a:schemeClr val="bg1"/>
              </a:gs>
              <a:gs pos="6000">
                <a:schemeClr val="bg1">
                  <a:alpha val="0"/>
                </a:schemeClr>
              </a:gs>
              <a:gs pos="7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77D739-D2F1-5240-AC1F-00329D775D6A}"/>
              </a:ext>
            </a:extLst>
          </p:cNvPr>
          <p:cNvSpPr txBox="1"/>
          <p:nvPr/>
        </p:nvSpPr>
        <p:spPr>
          <a:xfrm>
            <a:off x="1229033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Gobierno electrónico</a:t>
            </a:r>
          </a:p>
        </p:txBody>
      </p:sp>
    </p:spTree>
    <p:extLst>
      <p:ext uri="{BB962C8B-B14F-4D97-AF65-F5344CB8AC3E}">
        <p14:creationId xmlns:p14="http://schemas.microsoft.com/office/powerpoint/2010/main" val="106667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memes virales de violencia contra la muj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854" y="3445402"/>
            <a:ext cx="5875146" cy="34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Llegó el coronavirus a México y lo hizo cargado de memes -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64538"/>
            <a:ext cx="2902047" cy="266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nternautas comparten memes por posible llegada del coronavirus a ...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45403"/>
            <a:ext cx="3268853" cy="341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oronavirus: memes para recuperar la sonrisa | El Norte de Castill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2047" y="764538"/>
            <a:ext cx="2829863" cy="266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TOSHIBA\Documents\meme 1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1909" y="764538"/>
            <a:ext cx="3412091" cy="2664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EDF0B95-D925-314D-A86E-F1C6F5A704ED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9000">
                <a:schemeClr val="bg1"/>
              </a:gs>
              <a:gs pos="0">
                <a:schemeClr val="bg1">
                  <a:alpha val="0"/>
                </a:schemeClr>
              </a:gs>
              <a:gs pos="91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C9FAE42-1E18-4B48-A69C-F3094E714727}"/>
              </a:ext>
            </a:extLst>
          </p:cNvPr>
          <p:cNvSpPr txBox="1"/>
          <p:nvPr/>
        </p:nvSpPr>
        <p:spPr>
          <a:xfrm>
            <a:off x="1229033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r>
              <a:rPr lang="es-ES" dirty="0">
                <a:solidFill>
                  <a:srgbClr val="EE2546"/>
                </a:solidFill>
              </a:rPr>
              <a:t>Mal uso de las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84005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2012C6F5-1BEA-7B4C-BE0F-BA984A7F98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A42BA16-14E5-E148-86C2-27DAC075EB67}"/>
              </a:ext>
            </a:extLst>
          </p:cNvPr>
          <p:cNvSpPr/>
          <p:nvPr/>
        </p:nvSpPr>
        <p:spPr>
          <a:xfrm>
            <a:off x="0" y="241318"/>
            <a:ext cx="9144000" cy="523220"/>
          </a:xfrm>
          <a:prstGeom prst="rect">
            <a:avLst/>
          </a:prstGeom>
          <a:gradFill>
            <a:gsLst>
              <a:gs pos="23000">
                <a:schemeClr val="bg1"/>
              </a:gs>
              <a:gs pos="6000">
                <a:schemeClr val="bg1">
                  <a:alpha val="0"/>
                </a:schemeClr>
              </a:gs>
              <a:gs pos="75000">
                <a:srgbClr val="FFFFFF"/>
              </a:gs>
              <a:gs pos="95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E6721A-9B6E-4B46-91C9-00D3DA0688F4}"/>
              </a:ext>
            </a:extLst>
          </p:cNvPr>
          <p:cNvSpPr txBox="1"/>
          <p:nvPr/>
        </p:nvSpPr>
        <p:spPr>
          <a:xfrm>
            <a:off x="1229033" y="241318"/>
            <a:ext cx="668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r>
              <a:rPr lang="es-ES" dirty="0">
                <a:solidFill>
                  <a:srgbClr val="EE2546"/>
                </a:solidFill>
              </a:rPr>
              <a:t>Mal uso de las redes sociales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07E37E-742D-1C42-ACE3-801C2F92D3E2}"/>
              </a:ext>
            </a:extLst>
          </p:cNvPr>
          <p:cNvSpPr txBox="1"/>
          <p:nvPr/>
        </p:nvSpPr>
        <p:spPr>
          <a:xfrm>
            <a:off x="206754" y="1379335"/>
            <a:ext cx="3108996" cy="400110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alpha val="0"/>
                </a:schemeClr>
              </a:gs>
              <a:gs pos="7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ApestasAHomosexual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FF305AC-8905-1B41-9BF3-BFC0C8F89F8A}"/>
              </a:ext>
            </a:extLst>
          </p:cNvPr>
          <p:cNvSpPr txBox="1"/>
          <p:nvPr/>
        </p:nvSpPr>
        <p:spPr>
          <a:xfrm>
            <a:off x="2835674" y="1913039"/>
            <a:ext cx="3521584" cy="400110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alpha val="0"/>
                </a:schemeClr>
              </a:gs>
              <a:gs pos="7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#Día1NoSoportoAMiMujer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C417EF5-E8FC-734E-AE06-F1D14F3430C6}"/>
              </a:ext>
            </a:extLst>
          </p:cNvPr>
          <p:cNvSpPr txBox="1"/>
          <p:nvPr/>
        </p:nvSpPr>
        <p:spPr>
          <a:xfrm>
            <a:off x="6150964" y="2294549"/>
            <a:ext cx="2880320" cy="400110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alpha val="0"/>
                </a:schemeClr>
              </a:gs>
              <a:gs pos="7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ApestasAIndio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4D844DA-5120-1F4E-8DCB-BA4F1F40E93E}"/>
              </a:ext>
            </a:extLst>
          </p:cNvPr>
          <p:cNvSpPr txBox="1"/>
          <p:nvPr/>
        </p:nvSpPr>
        <p:spPr>
          <a:xfrm>
            <a:off x="0" y="2558654"/>
            <a:ext cx="3533588" cy="400110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alpha val="0"/>
                </a:schemeClr>
              </a:gs>
              <a:gs pos="7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SeQueEresJotoPorque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1D25921-C7CC-A840-AB87-DAF682AC816D}"/>
              </a:ext>
            </a:extLst>
          </p:cNvPr>
          <p:cNvSpPr txBox="1"/>
          <p:nvPr/>
        </p:nvSpPr>
        <p:spPr>
          <a:xfrm>
            <a:off x="3082660" y="3098181"/>
            <a:ext cx="2880320" cy="400110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alpha val="0"/>
                </a:schemeClr>
              </a:gs>
              <a:gs pos="7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#ALV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0B03665-D0CA-0443-BF67-E908BB717ECD}"/>
              </a:ext>
            </a:extLst>
          </p:cNvPr>
          <p:cNvSpPr txBox="1"/>
          <p:nvPr/>
        </p:nvSpPr>
        <p:spPr>
          <a:xfrm>
            <a:off x="5647395" y="3639632"/>
            <a:ext cx="3402916" cy="400110"/>
          </a:xfrm>
          <a:prstGeom prst="rect">
            <a:avLst/>
          </a:prstGeom>
          <a:gradFill>
            <a:gsLst>
              <a:gs pos="8000">
                <a:schemeClr val="bg1"/>
              </a:gs>
              <a:gs pos="0">
                <a:schemeClr val="bg1">
                  <a:alpha val="0"/>
                </a:schemeClr>
              </a:gs>
              <a:gs pos="89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EresMuertoDeHambreSí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D42ADAA-C898-4C43-AB88-B4392424AC80}"/>
              </a:ext>
            </a:extLst>
          </p:cNvPr>
          <p:cNvSpPr txBox="1"/>
          <p:nvPr/>
        </p:nvSpPr>
        <p:spPr>
          <a:xfrm>
            <a:off x="0" y="3872214"/>
            <a:ext cx="3851920" cy="400110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alpha val="0"/>
                </a:schemeClr>
              </a:gs>
              <a:gs pos="7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SéFelizYGolpeaAUnaMujer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40F22D6-13F1-F74C-A08E-2A7CB4DCD0C7}"/>
              </a:ext>
            </a:extLst>
          </p:cNvPr>
          <p:cNvSpPr txBox="1"/>
          <p:nvPr/>
        </p:nvSpPr>
        <p:spPr>
          <a:xfrm>
            <a:off x="3097985" y="4348071"/>
            <a:ext cx="2880320" cy="400110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alpha val="0"/>
                </a:schemeClr>
              </a:gs>
              <a:gs pos="7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Fuck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9C35A58-3BA5-7040-81BC-A8385CD3CB93}"/>
              </a:ext>
            </a:extLst>
          </p:cNvPr>
          <p:cNvSpPr txBox="1"/>
          <p:nvPr/>
        </p:nvSpPr>
        <p:spPr>
          <a:xfrm>
            <a:off x="6139584" y="4793494"/>
            <a:ext cx="2880320" cy="400110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alpha val="0"/>
                </a:schemeClr>
              </a:gs>
              <a:gs pos="7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CuidaElGanado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83CB929-1A4D-B840-8410-06FE23DCC38D}"/>
              </a:ext>
            </a:extLst>
          </p:cNvPr>
          <p:cNvSpPr txBox="1"/>
          <p:nvPr/>
        </p:nvSpPr>
        <p:spPr>
          <a:xfrm>
            <a:off x="201463" y="4979900"/>
            <a:ext cx="5162625" cy="400110"/>
          </a:xfrm>
          <a:prstGeom prst="rect">
            <a:avLst/>
          </a:prstGeom>
          <a:gradFill>
            <a:gsLst>
              <a:gs pos="6000">
                <a:schemeClr val="bg1"/>
              </a:gs>
              <a:gs pos="0">
                <a:schemeClr val="bg1">
                  <a:alpha val="0"/>
                </a:schemeClr>
              </a:gs>
              <a:gs pos="91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TuiteaComoSiTuvierasParálisisCerebral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1846849-C7EE-A147-8B5F-70A2DE220EAB}"/>
              </a:ext>
            </a:extLst>
          </p:cNvPr>
          <p:cNvSpPr txBox="1"/>
          <p:nvPr/>
        </p:nvSpPr>
        <p:spPr>
          <a:xfrm>
            <a:off x="2436226" y="5718895"/>
            <a:ext cx="4320479" cy="400110"/>
          </a:xfrm>
          <a:prstGeom prst="rect">
            <a:avLst/>
          </a:prstGeom>
          <a:gradFill>
            <a:gsLst>
              <a:gs pos="9000">
                <a:schemeClr val="bg1"/>
              </a:gs>
              <a:gs pos="0">
                <a:schemeClr val="bg1">
                  <a:alpha val="0"/>
                </a:schemeClr>
              </a:gs>
              <a:gs pos="93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MujerVioladaEsUnaMujerFeliz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73862A2-C567-D24A-91CF-8DAE68A2C9A5}"/>
              </a:ext>
            </a:extLst>
          </p:cNvPr>
          <p:cNvSpPr txBox="1"/>
          <p:nvPr/>
        </p:nvSpPr>
        <p:spPr>
          <a:xfrm>
            <a:off x="6146018" y="6288447"/>
            <a:ext cx="2880320" cy="400110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alpha val="0"/>
                </a:schemeClr>
              </a:gs>
              <a:gs pos="7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#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itchFamily="34" charset="0"/>
              </a:rPr>
              <a:t>SiALasDrogas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35864"/>
      </p:ext>
    </p:extLst>
  </p:cSld>
  <p:clrMapOvr>
    <a:masterClrMapping/>
  </p:clrMapOvr>
</p:sld>
</file>

<file path=ppt/theme/theme1.xml><?xml version="1.0" encoding="utf-8"?>
<a:theme xmlns:a="http://schemas.openxmlformats.org/drawingml/2006/main" name="1_nueva imag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18923</TotalTime>
  <Words>637</Words>
  <Application>Microsoft Office PowerPoint</Application>
  <PresentationFormat>Presentación en pantalla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</vt:lpstr>
      <vt:lpstr>Helvetica Light</vt:lpstr>
      <vt:lpstr>Helvetica Oblique</vt:lpstr>
      <vt:lpstr>1_nueva 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Josefina Gutierrez</dc:creator>
  <cp:lastModifiedBy>CARLOS ARMANDO PEREZ GOMEZ</cp:lastModifiedBy>
  <cp:revision>544</cp:revision>
  <cp:lastPrinted>2019-02-21T18:59:51Z</cp:lastPrinted>
  <dcterms:created xsi:type="dcterms:W3CDTF">2018-01-12T17:23:56Z</dcterms:created>
  <dcterms:modified xsi:type="dcterms:W3CDTF">2020-05-26T19:56:49Z</dcterms:modified>
</cp:coreProperties>
</file>